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9" r:id="rId3"/>
    <p:sldId id="267" r:id="rId4"/>
    <p:sldId id="270" r:id="rId5"/>
    <p:sldId id="271" r:id="rId6"/>
    <p:sldId id="260" r:id="rId7"/>
    <p:sldId id="262" r:id="rId8"/>
    <p:sldId id="265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17B"/>
    <a:srgbClr val="0F6FC6"/>
    <a:srgbClr val="0070C0"/>
    <a:srgbClr val="21B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7" autoAdjust="0"/>
    <p:restoredTop sz="94660"/>
  </p:normalViewPr>
  <p:slideViewPr>
    <p:cSldViewPr>
      <p:cViewPr varScale="1">
        <p:scale>
          <a:sx n="110" d="100"/>
          <a:sy n="110" d="100"/>
        </p:scale>
        <p:origin x="187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38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6FABB-D07F-40CE-9577-0F5997754051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434D-D3C1-423B-9771-64B85E3A7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3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7:04.9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116 0 24575,'2'3'0,"0"1"0,0-1 0,0 1 0,0-1 0,0 1 0,-1-1 0,1 1 0,-1 0 0,0 0 0,0 0 0,-1 0 0,1 0 0,-1 0 0,0 7 0,0-1 0,-1 1 0,0 0 0,0-1 0,-4 15 0,3-19 11,0 0 0,0 0 0,0 0 0,0-1 0,-1 1 0,0-1-1,-1 1 1,1-1 0,-1 0 0,-8 9 0,9-11-104,-1-1 0,0 1 1,0-1-1,0 0 0,0 0 0,0 0 0,0 0 0,-1-1 1,1 0-1,-1 0 0,1 0 0,-1 0 0,1-1 1,-1 1-1,-5-1 0,-5-1-6733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7:04.9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 24575,'0'6'0,"0"0"0,0 0 0,-1 0 0,0 0 0,0 0 0,-1-1 0,1 1 0,-1 0 0,-1-1 0,1 1 0,-1-1 0,0 0 0,0 0 0,0 0 0,-1 0 0,0-1 0,0 1 0,0-1 0,0 0 0,-1 0 0,1 0 0,-1-1 0,0 1 0,0-1 0,-1-1 0,1 1 0,0-1 0,-1 0 0,-9 3 0,-29 11-1365,35-13-5461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7:04.9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8250-2CF3-4785-A3E9-9A4E97CB276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5CB3-D38A-4DA6-8703-D544B68AD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6864" cy="1638672"/>
          </a:xfrm>
        </p:spPr>
        <p:txBody>
          <a:bodyPr anchor="ctr" anchorCtr="0">
            <a:normAutofit/>
          </a:bodyPr>
          <a:lstStyle>
            <a:lvl1pPr algn="ctr">
              <a:defRPr sz="4400" b="1" cap="small" baseline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776864" cy="7920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 i="0">
                <a:ln w="3175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52EE06D8-16E0-4847-A7D6-30BB0749A315}" type="datetime4">
              <a:rPr lang="en-US" altLang="ko-KR" sz="1400" b="0" i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September 25, 2024</a:t>
            </a:fld>
            <a:r>
              <a:rPr lang="en-US" altLang="ko-KR" sz="1400" b="0" i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KOREA AEROSPACE UNIVERSITY</a:t>
            </a:r>
            <a:endParaRPr lang="ko-KR" altLang="en-US" sz="1800" b="0" i="1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>
          <a:xfrm>
            <a:off x="4572000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16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07505" y="847304"/>
            <a:ext cx="8928992" cy="5616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 userDrawn="1"/>
        </p:nvSpPr>
        <p:spPr bwMode="auto">
          <a:xfrm>
            <a:off x="107505" y="836712"/>
            <a:ext cx="892899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i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1600" u="sng" dirty="0"/>
              <a:t>전자</a:t>
            </a:r>
            <a:r>
              <a:rPr lang="en-US" altLang="ko-KR" sz="1600" u="sng" dirty="0"/>
              <a:t>HW</a:t>
            </a:r>
            <a:r>
              <a:rPr lang="ko-KR" altLang="en-US" sz="1600" u="sng" dirty="0"/>
              <a:t>설계 </a:t>
            </a:r>
            <a:r>
              <a:rPr lang="en-US" altLang="ko-KR" sz="1600" u="sng" dirty="0"/>
              <a:t>– </a:t>
            </a:r>
            <a:r>
              <a:rPr lang="ko-KR" altLang="en-US" sz="1600" u="sng" dirty="0"/>
              <a:t>설계과제</a:t>
            </a:r>
            <a:br>
              <a:rPr lang="en-US" altLang="ko-KR" dirty="0"/>
            </a:br>
            <a:r>
              <a:rPr lang="ko-KR" altLang="en-US" dirty="0"/>
              <a:t>초음파 센서를 이용한 스피드 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윤준영 </a:t>
            </a:r>
            <a:r>
              <a:rPr lang="en-US" altLang="ko-KR" sz="2000" dirty="0"/>
              <a:t>(2016121150; 50%), </a:t>
            </a:r>
            <a:r>
              <a:rPr lang="ko-KR" altLang="en-US" sz="2000" dirty="0"/>
              <a:t>최용훈 </a:t>
            </a:r>
            <a:r>
              <a:rPr lang="en-US" altLang="ko-KR" sz="2000" dirty="0"/>
              <a:t>(2017124218; 50%)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74706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설계의 동기 및 배경</a:t>
            </a:r>
          </a:p>
          <a:p>
            <a:pPr marL="0" indent="0">
              <a:buNone/>
            </a:pPr>
            <a:r>
              <a:rPr lang="en-US" altLang="ko-KR" dirty="0"/>
              <a:t>Design Guidelines</a:t>
            </a:r>
            <a:r>
              <a:rPr lang="ko-KR" altLang="en-US" dirty="0"/>
              <a:t>를 지키며 실용적인 디자인을 생각하던 중 </a:t>
            </a:r>
            <a:r>
              <a:rPr lang="en-US" altLang="ko-KR" dirty="0"/>
              <a:t>speed gun</a:t>
            </a:r>
            <a:r>
              <a:rPr lang="ko-KR" altLang="en-US" dirty="0"/>
              <a:t>이 떠올랐다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speed gun</a:t>
            </a:r>
            <a:r>
              <a:rPr lang="ko-KR" altLang="en-US" dirty="0"/>
              <a:t>의 경우 속도를 측정해야 하므로 </a:t>
            </a:r>
            <a:r>
              <a:rPr lang="en-US" altLang="ko-KR" dirty="0"/>
              <a:t>interval timer</a:t>
            </a:r>
            <a:r>
              <a:rPr lang="ko-KR" altLang="en-US" dirty="0"/>
              <a:t>를 사용하고 또한 버튼을 눌러 원할 때만 측정하므로 </a:t>
            </a:r>
            <a:r>
              <a:rPr lang="en-US" altLang="ko-KR" dirty="0"/>
              <a:t>interrupt handling </a:t>
            </a:r>
            <a:r>
              <a:rPr lang="ko-KR" altLang="en-US" dirty="0"/>
              <a:t>방식으로 구현할 수 있기 때문이다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이러한 이유로 설계 주제를 </a:t>
            </a:r>
            <a:r>
              <a:rPr lang="en-US" altLang="ko-KR" dirty="0"/>
              <a:t>speed gun</a:t>
            </a:r>
            <a:r>
              <a:rPr lang="ko-KR" altLang="en-US" dirty="0"/>
              <a:t>으로 선택하였다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설계 목표</a:t>
            </a:r>
          </a:p>
          <a:p>
            <a:pPr marL="0" indent="0">
              <a:buNone/>
            </a:pPr>
            <a:r>
              <a:rPr lang="en-US" altLang="ko-KR" dirty="0"/>
              <a:t>1. lab1 ~ lab8</a:t>
            </a:r>
            <a:r>
              <a:rPr lang="ko-KR" altLang="en-US" dirty="0"/>
              <a:t>을 진행하며 배웠던 </a:t>
            </a:r>
            <a:r>
              <a:rPr lang="en-US" altLang="ko-KR" dirty="0"/>
              <a:t>interval timer, interrupt handler</a:t>
            </a:r>
            <a:r>
              <a:rPr lang="ko-KR" altLang="en-US" dirty="0"/>
              <a:t>를 사용하여 설계한다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초음파 센서를 사용하므로 이를 위한 </a:t>
            </a:r>
            <a:r>
              <a:rPr lang="en-US" altLang="ko-KR" dirty="0"/>
              <a:t>GPIO </a:t>
            </a:r>
            <a:r>
              <a:rPr lang="ko-KR" altLang="en-US" dirty="0"/>
              <a:t>포트의 사용법을 익힌다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9780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초음파 센서를 이용한 스피드 건</a:t>
            </a:r>
            <a:endParaRPr lang="en-US" altLang="ko-KR" dirty="0"/>
          </a:p>
          <a:p>
            <a:pPr lvl="1"/>
            <a:r>
              <a:rPr lang="ko-KR" altLang="en-US" sz="2000" dirty="0"/>
              <a:t>일반적인 스피드 건은 도플러 효과를 이용하여 속도를 측정하지만</a:t>
            </a:r>
            <a:r>
              <a:rPr lang="en-US" altLang="ko-KR" sz="2000" dirty="0"/>
              <a:t>, </a:t>
            </a:r>
            <a:r>
              <a:rPr lang="ko-KR" altLang="en-US" sz="2000" dirty="0"/>
              <a:t>주파수 변화를 이용하지 않고 초음파 센서 두 개를 이용하여 속도를 측정할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초음파 센서는 물체와의 거리를 측정할 수 있어</a:t>
            </a:r>
            <a:r>
              <a:rPr lang="en-US" altLang="ko-KR" sz="2000" dirty="0"/>
              <a:t>, </a:t>
            </a:r>
            <a:r>
              <a:rPr lang="ko-KR" altLang="en-US" sz="2000" dirty="0"/>
              <a:t>두 초음파 센서를 다른 각도로 설치하여 두 초음파 센서의 신호의 변화가 일어나는 시간의 차이를 이용하여 속도를 측정하는 장치를 설계하였다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5FF9B22F-DF4A-98D3-A0B5-1EEAEF5DFBF2}"/>
              </a:ext>
            </a:extLst>
          </p:cNvPr>
          <p:cNvSpPr txBox="1">
            <a:spLocks/>
          </p:cNvSpPr>
          <p:nvPr/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ko-KR"/>
            </a:defPPr>
            <a:lvl1pPr marL="0" algn="l" defTabSz="914400" rtl="0" eaLnBrk="1" latinLnBrk="0" hangingPunct="1">
              <a:defRPr kumimoji="0" sz="1400" b="0" i="0" kern="120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065D38-018F-E2FC-E13A-A3E8E09184A0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4" y="3855096"/>
            <a:ext cx="3939867" cy="2293703"/>
            <a:chOff x="1115616" y="1946494"/>
            <a:chExt cx="4896544" cy="2850659"/>
          </a:xfrm>
        </p:grpSpPr>
        <p:pic>
          <p:nvPicPr>
            <p:cNvPr id="7" name="Picture 6" descr="아두이노 초음파 센서 HC-SR04 - 옥션">
              <a:extLst>
                <a:ext uri="{FF2B5EF4-FFF2-40B4-BE49-F238E27FC236}">
                  <a16:creationId xmlns:a16="http://schemas.microsoft.com/office/drawing/2014/main" id="{70BB6A4D-04C8-5175-D9D8-49AF332290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4500" r="93167">
                          <a14:foregroundMark x1="10500" y1="40667" x2="9333" y2="46333"/>
                          <a14:foregroundMark x1="6833" y1="43333" x2="14333" y2="68000"/>
                          <a14:foregroundMark x1="87833" y1="33667" x2="77000" y2="55500"/>
                          <a14:foregroundMark x1="6000" y1="59167" x2="14667" y2="68167"/>
                          <a14:foregroundMark x1="10667" y1="68667" x2="5500" y2="62667"/>
                          <a14:foregroundMark x1="90333" y1="41833" x2="89000" y2="51500"/>
                          <a14:foregroundMark x1="93167" y1="47000" x2="92500" y2="55500"/>
                          <a14:foregroundMark x1="8000" y1="42167" x2="5167" y2="46167"/>
                          <a14:foregroundMark x1="4500" y1="42000" x2="5667" y2="4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1"/>
            <a:stretch/>
          </p:blipFill>
          <p:spPr bwMode="auto">
            <a:xfrm flipH="1">
              <a:off x="1276922" y="1946494"/>
              <a:ext cx="1330724" cy="115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아두이노 초음파 센서 HC-SR04 - 옥션">
              <a:extLst>
                <a:ext uri="{FF2B5EF4-FFF2-40B4-BE49-F238E27FC236}">
                  <a16:creationId xmlns:a16="http://schemas.microsoft.com/office/drawing/2014/main" id="{9E5A58D9-48EE-47EF-FCC3-34D1874DD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4500" r="93167">
                          <a14:foregroundMark x1="10500" y1="40667" x2="9333" y2="46333"/>
                          <a14:foregroundMark x1="6833" y1="43333" x2="14333" y2="68000"/>
                          <a14:foregroundMark x1="87833" y1="33667" x2="77000" y2="55500"/>
                          <a14:foregroundMark x1="6000" y1="59167" x2="14667" y2="68167"/>
                          <a14:foregroundMark x1="10667" y1="68667" x2="5500" y2="62667"/>
                          <a14:foregroundMark x1="90333" y1="41833" x2="89000" y2="51500"/>
                          <a14:foregroundMark x1="93167" y1="47000" x2="92500" y2="55500"/>
                          <a14:foregroundMark x1="8000" y1="42167" x2="5167" y2="46167"/>
                          <a14:foregroundMark x1="4500" y1="42000" x2="5667" y2="4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15616" y="2348879"/>
              <a:ext cx="1330724" cy="1123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A1710DF-07A4-A66E-B975-3AF41FD41025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2924944"/>
              <a:ext cx="1368152" cy="1254007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D85DFB-8941-7DE1-8884-7375F4C29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616" y="4267082"/>
              <a:ext cx="489654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1027776-DDA3-1BF2-BF2C-898F7A76E72C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2492896"/>
              <a:ext cx="3024336" cy="1686055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8D5D3A9-5273-057D-5CAC-A3F02CCC098F}"/>
                </a:ext>
              </a:extLst>
            </p:cNvPr>
            <p:cNvCxnSpPr>
              <a:cxnSpLocks/>
            </p:cNvCxnSpPr>
            <p:nvPr/>
          </p:nvCxnSpPr>
          <p:spPr>
            <a:xfrm>
              <a:off x="2158308" y="2911432"/>
              <a:ext cx="1618755" cy="91218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62DD88-CC44-556A-4EFE-16140E8517B0}"/>
                </a:ext>
              </a:extLst>
            </p:cNvPr>
            <p:cNvSpPr txBox="1"/>
            <p:nvPr/>
          </p:nvSpPr>
          <p:spPr>
            <a:xfrm>
              <a:off x="2653139" y="3213873"/>
              <a:ext cx="323143" cy="325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sz="1100" b="0" i="0" dirty="0">
                  <a:solidFill>
                    <a:srgbClr val="4D5156"/>
                  </a:solidFill>
                  <a:effectLst/>
                  <a:latin typeface="Apple SD Gothic Neo"/>
                </a:rPr>
                <a:t>θ</a:t>
              </a:r>
              <a:endParaRPr lang="ko-KR" altLang="en-US" sz="11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EC36064-42C5-BF9B-B28D-957720EA897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 flipV="1">
              <a:off x="1780978" y="2348879"/>
              <a:ext cx="3511102" cy="1830072"/>
            </a:xfrm>
            <a:prstGeom prst="straightConnector1">
              <a:avLst/>
            </a:prstGeom>
            <a:ln>
              <a:solidFill>
                <a:srgbClr val="FF7C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BE8C346-DB56-DB4E-7786-10A071689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7664" y="2852936"/>
              <a:ext cx="1926927" cy="1326015"/>
            </a:xfrm>
            <a:prstGeom prst="straightConnector1">
              <a:avLst/>
            </a:prstGeom>
            <a:ln>
              <a:solidFill>
                <a:srgbClr val="FF7C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1089662-A308-64BB-ACA5-AA719E5A6968}"/>
                    </a:ext>
                  </a:extLst>
                </p14:cNvPr>
                <p14:cNvContentPartPr/>
                <p14:nvPr/>
              </p14:nvContentPartPr>
              <p14:xfrm>
                <a:off x="2622720" y="3200221"/>
                <a:ext cx="60840" cy="100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1089662-A308-64BB-ACA5-AA719E5A69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7352" y="3194864"/>
                  <a:ext cx="71576" cy="11115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CEDC3FC-8013-62A6-57D0-32475C729B36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4178951"/>
              <a:ext cx="0" cy="474185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41B29E6-A972-488B-448F-C83B62C46487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88" y="4208529"/>
              <a:ext cx="0" cy="444607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EE1B05A-8AA0-EB01-ED14-E8245D7C5E33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4535954"/>
              <a:ext cx="1800200" cy="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8E39A8-68E8-5606-8324-636393E759C7}"/>
                </a:ext>
              </a:extLst>
            </p:cNvPr>
            <p:cNvSpPr txBox="1"/>
            <p:nvPr/>
          </p:nvSpPr>
          <p:spPr>
            <a:xfrm>
              <a:off x="3950355" y="4535543"/>
              <a:ext cx="6960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distance</a:t>
              </a:r>
              <a:endParaRPr lang="ko-KR" altLang="en-US" sz="11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EBB7C3-E4C9-E6FB-D33C-8DCB391A5F0A}"/>
              </a:ext>
            </a:extLst>
          </p:cNvPr>
          <p:cNvGrpSpPr/>
          <p:nvPr/>
        </p:nvGrpSpPr>
        <p:grpSpPr>
          <a:xfrm>
            <a:off x="4997482" y="3468825"/>
            <a:ext cx="2691649" cy="1872223"/>
            <a:chOff x="5042648" y="4196884"/>
            <a:chExt cx="2691649" cy="187222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21D8513-AB14-323B-7C34-9B55ACE1B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4469" y="5058110"/>
              <a:ext cx="221312" cy="1714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54FE5A4-4209-D187-E734-68A31C5759A6}"/>
                </a:ext>
              </a:extLst>
            </p:cNvPr>
            <p:cNvCxnSpPr/>
            <p:nvPr/>
          </p:nvCxnSpPr>
          <p:spPr>
            <a:xfrm flipH="1">
              <a:off x="6070493" y="4827220"/>
              <a:ext cx="144016" cy="193429"/>
            </a:xfrm>
            <a:prstGeom prst="line">
              <a:avLst/>
            </a:prstGeom>
            <a:ln w="25400">
              <a:solidFill>
                <a:srgbClr val="0F6FC6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F20588A-8236-04FB-FF28-BB6C9D19BF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0413" y="4372577"/>
              <a:ext cx="2376264" cy="16516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FFD9BD4-EA4A-9223-5103-847AEEDA7B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0413" y="4372577"/>
              <a:ext cx="1368152" cy="16607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78B2523-2ADA-0386-F7D6-9D1D47014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0181" y="6025709"/>
              <a:ext cx="1044116" cy="797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172092-420A-C39F-6588-4553893C89AE}"/>
                </a:ext>
              </a:extLst>
            </p:cNvPr>
            <p:cNvSpPr txBox="1"/>
            <p:nvPr/>
          </p:nvSpPr>
          <p:spPr>
            <a:xfrm>
              <a:off x="5150868" y="4196884"/>
              <a:ext cx="2535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sz="1000" b="0" i="0" dirty="0">
                  <a:solidFill>
                    <a:srgbClr val="4D5156"/>
                  </a:solidFill>
                  <a:effectLst/>
                  <a:latin typeface="Apple SD Gothic Neo"/>
                </a:rPr>
                <a:t>θ</a:t>
              </a:r>
              <a:endParaRPr lang="ko-KR" altLang="en-US" sz="1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04B1FB-1766-7115-ADE0-E76AA50F901B}"/>
                </a:ext>
              </a:extLst>
            </p:cNvPr>
            <p:cNvSpPr txBox="1"/>
            <p:nvPr/>
          </p:nvSpPr>
          <p:spPr>
            <a:xfrm>
              <a:off x="7004453" y="5807497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d</a:t>
              </a:r>
              <a:endParaRPr lang="ko-KR" altLang="en-US" sz="11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BB1681-3007-6D28-784F-F044D3C12907}"/>
                </a:ext>
              </a:extLst>
            </p:cNvPr>
            <p:cNvSpPr txBox="1"/>
            <p:nvPr/>
          </p:nvSpPr>
          <p:spPr>
            <a:xfrm>
              <a:off x="5971783" y="4581493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ultrasonic</a:t>
              </a:r>
              <a:endParaRPr lang="ko-KR" altLang="en-US" sz="11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85BC7F-852B-90FF-4904-53E9890BC2E3}"/>
                </a:ext>
              </a:extLst>
            </p:cNvPr>
            <p:cNvSpPr txBox="1"/>
            <p:nvPr/>
          </p:nvSpPr>
          <p:spPr>
            <a:xfrm>
              <a:off x="5287906" y="5183003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ultrasonic</a:t>
              </a:r>
              <a:endParaRPr lang="ko-KR" altLang="en-US" sz="110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6DE4977-BFD0-695A-A3F2-5A2A347F1A6F}"/>
                    </a:ext>
                  </a:extLst>
                </p14:cNvPr>
                <p14:cNvContentPartPr/>
                <p14:nvPr/>
              </p14:nvContentPartPr>
              <p14:xfrm>
                <a:off x="5594528" y="4592268"/>
                <a:ext cx="57960" cy="5688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4E6DA0C-2678-2AEA-3839-11FF250B50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0208" y="4587948"/>
                  <a:ext cx="66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D5A2713-C00C-92E0-ECE7-3108F11A05B6}"/>
                    </a:ext>
                  </a:extLst>
                </p14:cNvPr>
                <p14:cNvContentPartPr/>
                <p14:nvPr/>
              </p14:nvContentPartPr>
              <p14:xfrm>
                <a:off x="5042648" y="5001948"/>
                <a:ext cx="360" cy="3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4E79FA4-CEE2-E1FE-F58A-EFBB25B554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38328" y="499762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300D18-7B6B-86E8-D2BC-F44A8921B53E}"/>
                </a:ext>
              </a:extLst>
            </p:cNvPr>
            <p:cNvSpPr txBox="1"/>
            <p:nvPr/>
          </p:nvSpPr>
          <p:spPr>
            <a:xfrm>
              <a:off x="5481855" y="4653512"/>
              <a:ext cx="2359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r</a:t>
              </a:r>
              <a:endParaRPr lang="ko-KR" altLang="en-US" sz="11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E40F1D-A747-6BC6-7A8C-4817742552B7}"/>
                </a:ext>
              </a:extLst>
            </p:cNvPr>
            <p:cNvSpPr txBox="1"/>
            <p:nvPr/>
          </p:nvSpPr>
          <p:spPr>
            <a:xfrm>
              <a:off x="5679199" y="4450688"/>
              <a:ext cx="2359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r</a:t>
              </a:r>
              <a:endParaRPr lang="ko-KR" altLang="en-US" sz="11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B83B42-1250-FB8D-CC9B-42945F0E1038}"/>
                </a:ext>
              </a:extLst>
            </p:cNvPr>
            <p:cNvSpPr txBox="1"/>
            <p:nvPr/>
          </p:nvSpPr>
          <p:spPr>
            <a:xfrm>
              <a:off x="6690081" y="5143858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a</a:t>
              </a:r>
              <a:endParaRPr lang="ko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5C4731-CC69-5D6C-1DD0-893392C488CF}"/>
                </a:ext>
              </a:extLst>
            </p:cNvPr>
            <p:cNvSpPr txBox="1"/>
            <p:nvPr/>
          </p:nvSpPr>
          <p:spPr>
            <a:xfrm>
              <a:off x="6133398" y="5520575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b</a:t>
              </a:r>
              <a:endParaRPr lang="ko-KR" altLang="en-US" sz="11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3EA2D4-926A-BB8B-0A17-0D36F7EF9B1E}"/>
                  </a:ext>
                </a:extLst>
              </p:cNvPr>
              <p:cNvSpPr txBox="1"/>
              <p:nvPr/>
            </p:nvSpPr>
            <p:spPr>
              <a:xfrm>
                <a:off x="4596742" y="5446213"/>
                <a:ext cx="3919856" cy="260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l-GR" altLang="ko-KR" sz="1400" dirty="0">
                                  <a:solidFill>
                                    <a:srgbClr val="4D5156"/>
                                  </a:solidFill>
                                  <a:latin typeface="Apple SD Gothic Neo"/>
                                </a:rPr>
                                <m:t>θ</m:t>
                              </m:r>
                            </m:e>
                          </m:func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3EA2D4-926A-BB8B-0A17-0D36F7EF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42" y="5446213"/>
                <a:ext cx="3919856" cy="260905"/>
              </a:xfrm>
              <a:prstGeom prst="rect">
                <a:avLst/>
              </a:prstGeom>
              <a:blipFill>
                <a:blip r:embed="rId1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108DC5-B212-0289-8981-B79AFDC61D0D}"/>
                  </a:ext>
                </a:extLst>
              </p:cNvPr>
              <p:cNvSpPr txBox="1"/>
              <p:nvPr/>
            </p:nvSpPr>
            <p:spPr>
              <a:xfrm>
                <a:off x="4604500" y="5722292"/>
                <a:ext cx="925703" cy="4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108DC5-B212-0289-8981-B79AFDC6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00" y="5722292"/>
                <a:ext cx="925703" cy="445378"/>
              </a:xfrm>
              <a:prstGeom prst="rect">
                <a:avLst/>
              </a:prstGeom>
              <a:blipFill>
                <a:blip r:embed="rId13"/>
                <a:stretch>
                  <a:fillRect l="-1316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0540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작동 순서</a:t>
            </a:r>
            <a:endParaRPr lang="en-US" altLang="ko-KR" dirty="0"/>
          </a:p>
          <a:p>
            <a:pPr lvl="1"/>
            <a:r>
              <a:rPr lang="en-US" altLang="ko-KR" dirty="0"/>
              <a:t>State 0(Initialize) :</a:t>
            </a:r>
            <a:r>
              <a:rPr lang="ko-KR" altLang="en-US" dirty="0"/>
              <a:t> 작동을 시작하면 초기 변수를 설정하고 </a:t>
            </a:r>
            <a:r>
              <a:rPr lang="en-US" altLang="ko-KR" dirty="0"/>
              <a:t>pushbutton</a:t>
            </a:r>
            <a:r>
              <a:rPr lang="ko-KR" altLang="en-US" dirty="0"/>
              <a:t>과 </a:t>
            </a:r>
            <a:r>
              <a:rPr lang="en-US" altLang="ko-KR" dirty="0"/>
              <a:t>timer</a:t>
            </a:r>
            <a:r>
              <a:rPr lang="ko-KR" altLang="en-US" dirty="0"/>
              <a:t>인터럽트를 설정한다</a:t>
            </a:r>
            <a:r>
              <a:rPr lang="en-US" altLang="ko-KR" dirty="0"/>
              <a:t>. Pixel buffer</a:t>
            </a:r>
            <a:r>
              <a:rPr lang="ko-KR" altLang="en-US" dirty="0"/>
              <a:t>로 </a:t>
            </a:r>
            <a:r>
              <a:rPr lang="en-US" altLang="ko-KR" dirty="0"/>
              <a:t>VGA</a:t>
            </a:r>
            <a:r>
              <a:rPr lang="ko-KR" altLang="en-US" dirty="0"/>
              <a:t>케이블을 통해 </a:t>
            </a:r>
            <a:r>
              <a:rPr lang="en-US" altLang="ko-KR" dirty="0"/>
              <a:t>“Speed Gun”</a:t>
            </a:r>
            <a:r>
              <a:rPr lang="ko-KR" altLang="en-US" dirty="0"/>
              <a:t>을 출력한다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State 1(Calibration 1) : Pushbutton</a:t>
            </a:r>
            <a:r>
              <a:rPr lang="ko-KR" altLang="en-US" dirty="0"/>
              <a:t>에 입력이 감지되면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변화시켜 </a:t>
            </a:r>
            <a:r>
              <a:rPr lang="en-US" altLang="ko-KR" dirty="0"/>
              <a:t>calibration </a:t>
            </a:r>
            <a:r>
              <a:rPr lang="ko-KR" altLang="en-US" dirty="0"/>
              <a:t>과정을 시작한다</a:t>
            </a:r>
            <a:r>
              <a:rPr lang="en-US" altLang="ko-KR" dirty="0"/>
              <a:t>. Timer</a:t>
            </a:r>
            <a:r>
              <a:rPr lang="ko-KR" altLang="en-US" dirty="0"/>
              <a:t> 인터럽트에서 </a:t>
            </a:r>
            <a:r>
              <a:rPr lang="en-US" altLang="ko-KR" dirty="0"/>
              <a:t>state</a:t>
            </a:r>
            <a:r>
              <a:rPr lang="ko-KR" altLang="en-US" dirty="0"/>
              <a:t>를 읽어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JP1</a:t>
            </a:r>
            <a:r>
              <a:rPr lang="ko-KR" altLang="en-US" dirty="0"/>
              <a:t>에 연결된 초음파 센서</a:t>
            </a:r>
            <a:r>
              <a:rPr lang="en-US" altLang="ko-KR" dirty="0"/>
              <a:t>1</a:t>
            </a:r>
            <a:r>
              <a:rPr lang="ko-KR" altLang="en-US" dirty="0"/>
              <a:t>을 작동시켜 거리를 측정한 후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로 변경시킨다</a:t>
            </a:r>
            <a:r>
              <a:rPr lang="en-US" altLang="ko-KR" dirty="0"/>
              <a:t>. </a:t>
            </a:r>
            <a:r>
              <a:rPr lang="ko-KR" altLang="en-US" dirty="0"/>
              <a:t>화면에는 </a:t>
            </a:r>
            <a:r>
              <a:rPr lang="en-US" altLang="ko-KR" dirty="0"/>
              <a:t>“Calibrating...”</a:t>
            </a:r>
            <a:r>
              <a:rPr lang="ko-KR" altLang="en-US" dirty="0"/>
              <a:t>을 출력한다</a:t>
            </a:r>
            <a:r>
              <a:rPr lang="en-US" altLang="ko-KR" dirty="0"/>
              <a:t>. </a:t>
            </a:r>
            <a:r>
              <a:rPr lang="ko-KR" altLang="en-US" dirty="0"/>
              <a:t>거리를 측정할 때에는 새로운 </a:t>
            </a:r>
            <a:r>
              <a:rPr lang="en-US" altLang="ko-KR" dirty="0"/>
              <a:t>timer2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4617B"/>
                </a:solidFill>
              </a:rPr>
              <a:t>1</a:t>
            </a:r>
            <a:r>
              <a:rPr lang="en-US" altLang="ko-KR" b="0" i="0" dirty="0">
                <a:solidFill>
                  <a:srgbClr val="04617B"/>
                </a:solidFill>
                <a:effectLst/>
              </a:rPr>
              <a:t>µs</a:t>
            </a:r>
            <a:r>
              <a:rPr lang="ko-KR" altLang="en-US" b="0" i="0" dirty="0">
                <a:solidFill>
                  <a:srgbClr val="04617B"/>
                </a:solidFill>
                <a:effectLst/>
              </a:rPr>
              <a:t>로 설정하여 측정한다</a:t>
            </a:r>
            <a:r>
              <a:rPr lang="en-US" altLang="ko-KR" b="0" i="0" dirty="0">
                <a:solidFill>
                  <a:srgbClr val="04617B"/>
                </a:solidFill>
                <a:effectLst/>
              </a:rPr>
              <a:t>.</a:t>
            </a:r>
            <a:endParaRPr lang="en-US" altLang="ko-KR" dirty="0">
              <a:solidFill>
                <a:srgbClr val="04617B"/>
              </a:solidFill>
            </a:endParaRPr>
          </a:p>
          <a:p>
            <a:pPr lvl="1"/>
            <a:r>
              <a:rPr lang="en-US" altLang="ko-KR" dirty="0"/>
              <a:t>State 2(Calibration 2) : Timer </a:t>
            </a:r>
            <a:r>
              <a:rPr lang="ko-KR" altLang="en-US" dirty="0"/>
              <a:t>인터럽트에서 </a:t>
            </a:r>
            <a:r>
              <a:rPr lang="en-US" altLang="ko-KR" dirty="0"/>
              <a:t>state</a:t>
            </a:r>
            <a:r>
              <a:rPr lang="ko-KR" altLang="en-US" dirty="0"/>
              <a:t>를 읽어 </a:t>
            </a:r>
            <a:r>
              <a:rPr lang="en-US" altLang="ko-KR" dirty="0"/>
              <a:t>2</a:t>
            </a:r>
            <a:r>
              <a:rPr lang="ko-KR" altLang="en-US" dirty="0"/>
              <a:t>이면 </a:t>
            </a:r>
            <a:r>
              <a:rPr lang="en-US" altLang="ko-KR" dirty="0"/>
              <a:t>JP2</a:t>
            </a:r>
            <a:r>
              <a:rPr lang="ko-KR" altLang="en-US" dirty="0"/>
              <a:t>에 연결된 초음파 센서</a:t>
            </a:r>
            <a:r>
              <a:rPr lang="en-US" altLang="ko-KR" dirty="0"/>
              <a:t>2</a:t>
            </a:r>
            <a:r>
              <a:rPr lang="ko-KR" altLang="en-US" dirty="0"/>
              <a:t>를 작동시켜 거리를 측정한 후 두 초음파 센서가 바라보는 곳의 </a:t>
            </a:r>
            <a:r>
              <a:rPr lang="en-US" altLang="ko-KR" dirty="0"/>
              <a:t>reference </a:t>
            </a:r>
            <a:r>
              <a:rPr lang="ko-KR" altLang="en-US" dirty="0"/>
              <a:t>거리를 계산한다</a:t>
            </a:r>
            <a:r>
              <a:rPr lang="en-US" altLang="ko-KR" dirty="0"/>
              <a:t>. </a:t>
            </a:r>
            <a:r>
              <a:rPr lang="ko-KR" altLang="en-US" dirty="0"/>
              <a:t>그동안 화면에는 </a:t>
            </a:r>
            <a:r>
              <a:rPr lang="en-US" altLang="ko-KR" dirty="0"/>
              <a:t>“Calibrating.....”</a:t>
            </a:r>
            <a:r>
              <a:rPr lang="ko-KR" altLang="en-US" dirty="0"/>
              <a:t>을 출력한다</a:t>
            </a:r>
            <a:r>
              <a:rPr lang="en-US" altLang="ko-KR" dirty="0"/>
              <a:t>. </a:t>
            </a:r>
            <a:r>
              <a:rPr lang="ko-KR" altLang="en-US" dirty="0"/>
              <a:t>계산이 완료되면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으로 변경시킨다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State 3(Speed check 1) : Timer </a:t>
            </a:r>
            <a:r>
              <a:rPr lang="ko-KR" altLang="en-US" dirty="0"/>
              <a:t>인터럽트에서 초음파 센서</a:t>
            </a:r>
            <a:r>
              <a:rPr lang="en-US" altLang="ko-KR" dirty="0"/>
              <a:t>1</a:t>
            </a:r>
            <a:r>
              <a:rPr lang="ko-KR" altLang="en-US" dirty="0"/>
              <a:t>의 거리를 측정한다</a:t>
            </a:r>
            <a:r>
              <a:rPr lang="en-US" altLang="ko-KR" dirty="0"/>
              <a:t>. </a:t>
            </a:r>
            <a:r>
              <a:rPr lang="ko-KR" altLang="en-US" dirty="0"/>
              <a:t>이 때 새로운 측정값과 이전 측정값을 계산하여 측정값이 변화하면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로 증가시킨다</a:t>
            </a:r>
            <a:r>
              <a:rPr lang="en-US" altLang="ko-KR" dirty="0"/>
              <a:t>. </a:t>
            </a:r>
            <a:r>
              <a:rPr lang="ko-KR" altLang="en-US" dirty="0"/>
              <a:t>화면에는 </a:t>
            </a:r>
            <a:r>
              <a:rPr lang="en-US" altLang="ko-KR" dirty="0"/>
              <a:t>“Speed check”</a:t>
            </a:r>
            <a:r>
              <a:rPr lang="ko-KR" altLang="en-US" dirty="0"/>
              <a:t>를 출력한다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State 4(Speed check 2) : </a:t>
            </a:r>
            <a:r>
              <a:rPr lang="ko-KR" altLang="en-US" dirty="0"/>
              <a:t>다시 </a:t>
            </a:r>
            <a:r>
              <a:rPr lang="en-US" altLang="ko-KR" dirty="0"/>
              <a:t>Timer </a:t>
            </a:r>
            <a:r>
              <a:rPr lang="ko-KR" altLang="en-US" dirty="0"/>
              <a:t>인터럽트에서 초음파 센서</a:t>
            </a:r>
            <a:r>
              <a:rPr lang="en-US" altLang="ko-KR" dirty="0"/>
              <a:t>2</a:t>
            </a:r>
            <a:r>
              <a:rPr lang="ko-KR" altLang="en-US" dirty="0"/>
              <a:t>의 거리를 측정한 후 측정값이 변화하면 </a:t>
            </a:r>
            <a:r>
              <a:rPr lang="en-US" altLang="ko-KR" dirty="0"/>
              <a:t>calibration</a:t>
            </a:r>
            <a:r>
              <a:rPr lang="ko-KR" altLang="en-US" dirty="0"/>
              <a:t>에서 계산한 </a:t>
            </a:r>
            <a:r>
              <a:rPr lang="en-US" altLang="ko-KR" dirty="0"/>
              <a:t>reference </a:t>
            </a:r>
            <a:r>
              <a:rPr lang="ko-KR" altLang="en-US" dirty="0"/>
              <a:t>거리와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3416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altLang="ko-KR" dirty="0"/>
              <a:t>state</a:t>
            </a:r>
            <a:r>
              <a:rPr lang="ko-KR" altLang="en-US" dirty="0"/>
              <a:t> </a:t>
            </a:r>
            <a:r>
              <a:rPr lang="en-US" altLang="ko-KR" dirty="0"/>
              <a:t>3, 4</a:t>
            </a:r>
            <a:r>
              <a:rPr lang="ko-KR" altLang="en-US" dirty="0"/>
              <a:t>에서 측정한 시간의 차를 이용하여 속도를 계산한 후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6</a:t>
            </a:r>
            <a:r>
              <a:rPr lang="ko-KR" altLang="en-US" dirty="0"/>
              <a:t>으로 증가시킨다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State 5(Display) : </a:t>
            </a:r>
            <a:r>
              <a:rPr lang="ko-KR" altLang="en-US" dirty="0"/>
              <a:t>계산된 속도를 화면에 출력한다</a:t>
            </a:r>
            <a:r>
              <a:rPr lang="en-US" altLang="ko-KR" dirty="0"/>
              <a:t>. “Speed [km/h] : 5.6”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8126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수업시간에 배운 요소 기술 및 지식이 본 설계의 목적을 부합시키기 위해 어떻게 사용되었는지를 구체적이고 명료하게 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99682"/>
              </p:ext>
            </p:extLst>
          </p:nvPr>
        </p:nvGraphicFramePr>
        <p:xfrm>
          <a:off x="395536" y="2060847"/>
          <a:ext cx="8424936" cy="41879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요소 기술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도입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적절성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자체평가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100%)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Interrupt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Pushbutton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interrupt</a:t>
                      </a:r>
                      <a:r>
                        <a:rPr lang="ko-KR" altLang="en-US" sz="1400" dirty="0"/>
                        <a:t>를 통해 측정 시작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Timer interrupt</a:t>
                      </a:r>
                      <a:r>
                        <a:rPr lang="ko-KR" altLang="en-US" sz="1400" dirty="0"/>
                        <a:t>를 통해 반복 측정 및 시간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Interval Timer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Timer interrupt</a:t>
                      </a:r>
                      <a:r>
                        <a:rPr lang="ko-KR" altLang="en-US" sz="1400" dirty="0"/>
                        <a:t>를 통해 </a:t>
                      </a:r>
                      <a:r>
                        <a:rPr lang="en-US" altLang="ko-KR" sz="1400" dirty="0"/>
                        <a:t>1ms</a:t>
                      </a:r>
                      <a:r>
                        <a:rPr lang="ko-KR" altLang="en-US" sz="1400" dirty="0"/>
                        <a:t>에 한번 </a:t>
                      </a:r>
                      <a:r>
                        <a:rPr lang="en-US" altLang="ko-KR" sz="1400" dirty="0"/>
                        <a:t>state</a:t>
                      </a:r>
                      <a:r>
                        <a:rPr lang="ko-KR" altLang="en-US" sz="1400" dirty="0"/>
                        <a:t>를 확인 후 해당 명령 실행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명령 실행 중 두 번째 타이머를 </a:t>
                      </a:r>
                      <a:r>
                        <a:rPr lang="en-US" altLang="ko-KR" sz="1400" dirty="0"/>
                        <a:t>1µs</a:t>
                      </a:r>
                      <a:r>
                        <a:rPr lang="ko-KR" altLang="en-US" sz="1400" dirty="0"/>
                        <a:t>로 설정하여 초음파 센서 </a:t>
                      </a:r>
                      <a:r>
                        <a:rPr lang="en-US" altLang="ko-KR" sz="1400" dirty="0"/>
                        <a:t>echo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pulse width </a:t>
                      </a:r>
                      <a:r>
                        <a:rPr lang="ko-KR" altLang="en-US" sz="1400" dirty="0"/>
                        <a:t>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Video Port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Character buffer</a:t>
                      </a:r>
                      <a:r>
                        <a:rPr lang="ko-KR" altLang="en-US" sz="1400" dirty="0"/>
                        <a:t>를 통해 화면에 문자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0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Handling</a:t>
                      </a:r>
                      <a:r>
                        <a:rPr lang="en-US" altLang="ko-KR" sz="1400" baseline="0" dirty="0"/>
                        <a:t> of Other Peripherals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VGA</a:t>
                      </a:r>
                      <a:r>
                        <a:rPr lang="ko-KR" altLang="en-US" sz="1400" dirty="0"/>
                        <a:t>포트가 연결되어 있지 않아도 속도 측정 </a:t>
                      </a:r>
                      <a:r>
                        <a:rPr lang="en-US" altLang="ko-KR" sz="1400" dirty="0"/>
                        <a:t>process</a:t>
                      </a:r>
                      <a:r>
                        <a:rPr lang="ko-KR" altLang="en-US" sz="1400" dirty="0"/>
                        <a:t>를 확인하고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대략적인 속도를 확인할 수 있도록 </a:t>
                      </a:r>
                      <a:r>
                        <a:rPr lang="en-US" altLang="ko-KR" sz="1400" dirty="0"/>
                        <a:t>HEX display</a:t>
                      </a:r>
                      <a:r>
                        <a:rPr lang="ko-KR" altLang="en-US" sz="1400" dirty="0"/>
                        <a:t>를 통해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Etc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</a:t>
                      </a:r>
                      <a:r>
                        <a:rPr lang="ko-KR" altLang="en-US" sz="1400" dirty="0"/>
                        <a:t>에 연결된 두 초음파 센서를 활용하여  </a:t>
                      </a:r>
                      <a:r>
                        <a:rPr lang="en-US" altLang="ko-KR" sz="1400" dirty="0"/>
                        <a:t>trigger signal</a:t>
                      </a:r>
                      <a:r>
                        <a:rPr lang="ko-KR" altLang="en-US" sz="1400" dirty="0"/>
                        <a:t>을 발생시킨 후 </a:t>
                      </a:r>
                      <a:r>
                        <a:rPr lang="en-US" altLang="ko-KR" sz="1400" dirty="0"/>
                        <a:t>echo signal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pulse width</a:t>
                      </a:r>
                      <a:r>
                        <a:rPr lang="ko-KR" altLang="en-US" sz="1400" dirty="0"/>
                        <a:t>를 측정하여 거리 측정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3223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토의 </a:t>
            </a:r>
            <a:r>
              <a:rPr lang="ko-KR" altLang="en-US" dirty="0"/>
              <a:t>및 고찰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초음파 센서의 정확도</a:t>
            </a:r>
            <a:endParaRPr lang="en-US" altLang="ko-KR" dirty="0"/>
          </a:p>
          <a:p>
            <a:pPr lvl="1"/>
            <a:r>
              <a:rPr lang="ko-KR" altLang="en-US" dirty="0"/>
              <a:t>초음파 센서의 </a:t>
            </a:r>
            <a:r>
              <a:rPr lang="en-US" altLang="ko-KR" dirty="0"/>
              <a:t>manual</a:t>
            </a:r>
            <a:r>
              <a:rPr lang="ko-KR" altLang="en-US" dirty="0"/>
              <a:t>에서 확인할 수 있는 초음파 센서의 해상도는 </a:t>
            </a:r>
            <a:r>
              <a:rPr lang="en-US" altLang="ko-KR" dirty="0"/>
              <a:t>0.3cm</a:t>
            </a:r>
            <a:r>
              <a:rPr lang="ko-KR" altLang="en-US" dirty="0"/>
              <a:t>이다</a:t>
            </a:r>
            <a:r>
              <a:rPr lang="en-US" altLang="ko-KR" dirty="0"/>
              <a:t>. 1m </a:t>
            </a:r>
            <a:r>
              <a:rPr lang="ko-KR" altLang="en-US" dirty="0"/>
              <a:t>거리에서 사용하였을 때</a:t>
            </a:r>
            <a:r>
              <a:rPr lang="en-US" altLang="ko-KR" dirty="0"/>
              <a:t>, 0.3%</a:t>
            </a:r>
            <a:r>
              <a:rPr lang="ko-KR" altLang="en-US" dirty="0"/>
              <a:t>의 오차를 가질 수 있다</a:t>
            </a:r>
            <a:r>
              <a:rPr lang="en-US" altLang="ko-KR" dirty="0"/>
              <a:t>. </a:t>
            </a:r>
            <a:r>
              <a:rPr lang="ko-KR" altLang="en-US" dirty="0"/>
              <a:t>따라서 오차의 영향을 줄이기 위해서 너무 가까운 물체의 속도를 측정하는 것을 지양하여야 한다</a:t>
            </a:r>
            <a:r>
              <a:rPr lang="en-US" altLang="ko-KR" dirty="0"/>
              <a:t>. </a:t>
            </a:r>
            <a:r>
              <a:rPr lang="ko-KR" altLang="en-US" dirty="0"/>
              <a:t>결과 시연 영상에서는 </a:t>
            </a:r>
            <a:r>
              <a:rPr lang="en-US" altLang="ko-KR" dirty="0"/>
              <a:t>1m~1.2m</a:t>
            </a:r>
            <a:r>
              <a:rPr lang="ko-KR" altLang="en-US" dirty="0"/>
              <a:t>의 거리에서 측정하였다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속도 측정 정확도</a:t>
            </a:r>
            <a:endParaRPr lang="en-US" altLang="ko-KR" dirty="0"/>
          </a:p>
          <a:p>
            <a:pPr lvl="1"/>
            <a:r>
              <a:rPr lang="ko-KR" altLang="en-US" dirty="0"/>
              <a:t>속도를 측정하는 과정에서 </a:t>
            </a:r>
            <a:r>
              <a:rPr lang="en-US" altLang="ko-KR" dirty="0"/>
              <a:t>calibration </a:t>
            </a:r>
            <a:r>
              <a:rPr lang="ko-KR" altLang="en-US" dirty="0"/>
              <a:t>이후 첫 초음파 센서가 </a:t>
            </a:r>
            <a:r>
              <a:rPr lang="en-US" altLang="ko-KR" dirty="0"/>
              <a:t>edge</a:t>
            </a:r>
            <a:r>
              <a:rPr lang="ko-KR" altLang="en-US" dirty="0"/>
              <a:t>를 감지한 직후 바로 두 번째 초음파 센서가 </a:t>
            </a:r>
            <a:r>
              <a:rPr lang="en-US" altLang="ko-KR" dirty="0"/>
              <a:t>edge</a:t>
            </a:r>
            <a:r>
              <a:rPr lang="ko-KR" altLang="en-US" dirty="0"/>
              <a:t>를 감지하는 현상을 확인할 수 있었고 측정된 거리 값을 확인해 본 결과 참 값에 비해 많이 차이나는 것을 확인하였다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echo pulse</a:t>
            </a:r>
            <a:r>
              <a:rPr lang="ko-KR" altLang="en-US" dirty="0"/>
              <a:t>가 두 번째 초음파 센서에서도 감지된 것이라 결론지었다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이를 해결하기 위하여 첫 초음파 센서의 </a:t>
            </a:r>
            <a:r>
              <a:rPr lang="en-US" altLang="ko-KR" dirty="0"/>
              <a:t>edge </a:t>
            </a:r>
            <a:r>
              <a:rPr lang="ko-KR" altLang="en-US" dirty="0"/>
              <a:t>이후 </a:t>
            </a:r>
            <a:r>
              <a:rPr lang="en-US" altLang="ko-KR" dirty="0"/>
              <a:t>delay</a:t>
            </a:r>
            <a:r>
              <a:rPr lang="ko-KR" altLang="en-US" dirty="0"/>
              <a:t>를 준 후 두 번째 초음파 센서의 </a:t>
            </a:r>
            <a:r>
              <a:rPr lang="en-US" altLang="ko-KR" dirty="0"/>
              <a:t>edge</a:t>
            </a:r>
            <a:r>
              <a:rPr lang="ko-KR" altLang="en-US" dirty="0"/>
              <a:t>를 감지하게 하였다</a:t>
            </a:r>
            <a:r>
              <a:rPr lang="en-US" altLang="ko-KR" dirty="0"/>
              <a:t>. Delay</a:t>
            </a:r>
            <a:r>
              <a:rPr lang="ko-KR" altLang="en-US" dirty="0"/>
              <a:t>를 크게 주면 </a:t>
            </a:r>
            <a:r>
              <a:rPr lang="en-US" altLang="ko-KR" dirty="0"/>
              <a:t>delay</a:t>
            </a:r>
            <a:r>
              <a:rPr lang="ko-KR" altLang="en-US" dirty="0"/>
              <a:t>에 비해 속도가 빠른 물체의 속도를 정확하게 측정하지 못하는 단점이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8485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시연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두 번째 영상은 평면에서 캔을 이용하여 과속 카메라처럼 실험한 결과이다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en-US" altLang="ko-KR" dirty="0"/>
              <a:t>2.6km/h</a:t>
            </a:r>
            <a:r>
              <a:rPr lang="ko-KR" altLang="en-US" dirty="0"/>
              <a:t>인 것을 확인할 수 있었다</a:t>
            </a:r>
            <a:r>
              <a:rPr lang="en-US" altLang="ko-KR" dirty="0"/>
              <a:t>. 2.6km/h</a:t>
            </a:r>
            <a:r>
              <a:rPr lang="ko-KR" altLang="en-US" dirty="0"/>
              <a:t>는 </a:t>
            </a:r>
            <a:r>
              <a:rPr lang="en-US" altLang="ko-KR" dirty="0"/>
              <a:t>m/s</a:t>
            </a:r>
            <a:r>
              <a:rPr lang="ko-KR" altLang="en-US" dirty="0"/>
              <a:t>로 환산하면 </a:t>
            </a:r>
            <a:r>
              <a:rPr lang="en-US" altLang="ko-KR" dirty="0"/>
              <a:t>0.72m/s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초당 </a:t>
            </a:r>
            <a:r>
              <a:rPr lang="en-US" altLang="ko-KR" dirty="0"/>
              <a:t>72cm</a:t>
            </a:r>
            <a:r>
              <a:rPr lang="ko-KR" altLang="en-US" dirty="0"/>
              <a:t>를 이동한 것과 같다</a:t>
            </a:r>
            <a:r>
              <a:rPr lang="en-US" altLang="ko-KR" dirty="0"/>
              <a:t>.</a:t>
            </a:r>
            <a:r>
              <a:rPr lang="ko-KR" altLang="en-US" dirty="0"/>
              <a:t> 카메라</a:t>
            </a:r>
            <a:r>
              <a:rPr lang="en-US" altLang="ko-KR" dirty="0"/>
              <a:t>, </a:t>
            </a: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스톱워치를 사용하여 실제 속도를 측정한 결과 </a:t>
            </a:r>
            <a:r>
              <a:rPr lang="en-US" altLang="ko-KR" dirty="0"/>
              <a:t>1</a:t>
            </a:r>
            <a:r>
              <a:rPr lang="ko-KR" altLang="en-US" dirty="0"/>
              <a:t>초 동안 </a:t>
            </a:r>
            <a:r>
              <a:rPr lang="en-US" altLang="ko-KR" dirty="0"/>
              <a:t>35cm</a:t>
            </a:r>
            <a:r>
              <a:rPr lang="ko-KR" altLang="en-US" dirty="0"/>
              <a:t>를 이동한 것을 확인할 수 있는데 약 </a:t>
            </a:r>
            <a:r>
              <a:rPr lang="en-US" altLang="ko-KR" dirty="0"/>
              <a:t>2</a:t>
            </a:r>
            <a:r>
              <a:rPr lang="ko-KR" altLang="en-US" dirty="0"/>
              <a:t>배 가량 속도가 빠르게 측정된 것을 확인할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초음파 센서가 </a:t>
            </a:r>
            <a:r>
              <a:rPr lang="en-US" altLang="ko-KR" dirty="0"/>
              <a:t>echo </a:t>
            </a:r>
            <a:r>
              <a:rPr lang="ko-KR" altLang="en-US" dirty="0"/>
              <a:t>신호를 감지할 때</a:t>
            </a:r>
            <a:r>
              <a:rPr lang="en-US" altLang="ko-KR" dirty="0"/>
              <a:t>, </a:t>
            </a:r>
            <a:r>
              <a:rPr lang="ko-KR" altLang="en-US" dirty="0"/>
              <a:t>정면의 신호만 읽는 것이 아니라 어느정도 각도가 있는 신호도 읽기 때문에 두 번째 센서가 측정해야 하는 지점보다 더 앞에 있는 물체의 신호를 측정하여 </a:t>
            </a:r>
            <a:r>
              <a:rPr lang="en-US" altLang="ko-KR" dirty="0"/>
              <a:t>time difference</a:t>
            </a:r>
            <a:r>
              <a:rPr lang="ko-KR" altLang="en-US" dirty="0"/>
              <a:t>가 </a:t>
            </a:r>
            <a:br>
              <a:rPr lang="en-US" altLang="ko-KR" dirty="0"/>
            </a:br>
            <a:r>
              <a:rPr lang="ko-KR" altLang="en-US" dirty="0"/>
              <a:t>적게 측정되었고 그래서 속도가</a:t>
            </a:r>
            <a:br>
              <a:rPr lang="en-US" altLang="ko-KR" dirty="0"/>
            </a:br>
            <a:r>
              <a:rPr lang="ko-KR" altLang="en-US" dirty="0"/>
              <a:t>크게 측정되는 것을 알 수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 descr="텍스트, 실내, 전자기기이(가) 표시된 사진&#10;&#10;자동 생성된 설명">
            <a:extLst>
              <a:ext uri="{FF2B5EF4-FFF2-40B4-BE49-F238E27FC236}">
                <a16:creationId xmlns:a16="http://schemas.microsoft.com/office/drawing/2014/main" id="{6A837DF0-0911-E4BA-FBDA-29E6810B0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385265"/>
            <a:ext cx="3528392" cy="1975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510247-D29C-22A6-7972-51A717C38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5827765"/>
            <a:ext cx="20288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7264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사용자 지정 1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4_3_new.potx" id="{5152B186-BF38-4D46-9D34-2A2795BFE384}" vid="{F951E19C-3E9B-4660-8B61-89312215F3B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template_4_3_new</Template>
  <TotalTime>266</TotalTime>
  <Words>863</Words>
  <Application>Microsoft Office PowerPoint</Application>
  <PresentationFormat>화면 슬라이드 쇼(4:3)</PresentationFormat>
  <Paragraphs>76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Apple SD Gothic Neo</vt:lpstr>
      <vt:lpstr>맑은 고딕</vt:lpstr>
      <vt:lpstr>Cambria Math</vt:lpstr>
      <vt:lpstr>Tahoma</vt:lpstr>
      <vt:lpstr>Wingdings</vt:lpstr>
      <vt:lpstr>Wingdings 3</vt:lpstr>
      <vt:lpstr>Template</vt:lpstr>
      <vt:lpstr>전자HW설계 – 설계과제 초음파 센서를 이용한 스피드 건</vt:lpstr>
      <vt:lpstr>설계 개요</vt:lpstr>
      <vt:lpstr>설계 내용</vt:lpstr>
      <vt:lpstr>설계 내용</vt:lpstr>
      <vt:lpstr>설계 내용</vt:lpstr>
      <vt:lpstr>설계 기술</vt:lpstr>
      <vt:lpstr>토의 및 고찰</vt:lpstr>
      <vt:lpstr>결과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전자HW설계 – 설계과제 설계 제목</dc:title>
  <dc:creator>Tae-Hwan Kim</dc:creator>
  <cp:lastModifiedBy>윤준영(***3***001)</cp:lastModifiedBy>
  <cp:revision>44</cp:revision>
  <dcterms:created xsi:type="dcterms:W3CDTF">2015-11-09T08:14:49Z</dcterms:created>
  <dcterms:modified xsi:type="dcterms:W3CDTF">2024-09-25T13:24:57Z</dcterms:modified>
</cp:coreProperties>
</file>